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23"/>
  </p:notesMasterIdLst>
  <p:sldIdLst>
    <p:sldId id="256" r:id="rId2"/>
    <p:sldId id="263" r:id="rId3"/>
    <p:sldId id="262" r:id="rId4"/>
    <p:sldId id="259" r:id="rId5"/>
    <p:sldId id="261" r:id="rId6"/>
    <p:sldId id="260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31FE2F-B856-4E5B-B756-0239B1151927}" type="datetimeFigureOut">
              <a:rPr lang="en-IN" smtClean="0"/>
              <a:t>29-07-2020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7E4EFA-8B57-4977-896C-DECE4714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6803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7E4EFA-8B57-4977-896C-DECE47147F51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5799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7E4EFA-8B57-4977-896C-DECE47147F51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2395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7E4EFA-8B57-4977-896C-DECE47147F51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3465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A8183-B8C2-4061-AA9E-39F667A50AF1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092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527E5-C5EC-4207-9E5D-96BE794879DF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7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B176-FCA9-4AFE-963F-FEFCED93F57D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960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9833F-EC27-4F22-AC90-4D1D3C45D7DB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94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5E37F-598B-4458-A274-3BA1AA9DE2BD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5499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1E41-06D8-41FA-A5F5-9716D3712C0E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30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8309C-8D26-43B0-A421-5331D26F4D50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635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8E7BA-7C0D-489B-9261-C80CE2832805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045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23E9-4038-4B44-A634-EB54957C0391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388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A032F47-20EC-4CC9-8B81-7206715AB1C6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929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FB3F-6FFF-47AB-A581-A4909048EC5A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881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2B2E859-1A24-4497-BC3C-520903F57B16}" type="datetime1">
              <a:rPr lang="en-US" smtClean="0"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EDA - Wine Quality Data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49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8150" y="631065"/>
            <a:ext cx="8001000" cy="202198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EDA on Wine quality dataset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1" y="2653048"/>
            <a:ext cx="8060543" cy="1333440"/>
          </a:xfrm>
        </p:spPr>
        <p:txBody>
          <a:bodyPr/>
          <a:lstStyle/>
          <a:p>
            <a:r>
              <a:rPr lang="en-US" dirty="0" smtClean="0"/>
              <a:t>Term1 &amp; 2 Project</a:t>
            </a:r>
          </a:p>
          <a:p>
            <a:r>
              <a:rPr lang="en-US" dirty="0" smtClean="0"/>
              <a:t>- Presenter – </a:t>
            </a:r>
            <a:r>
              <a:rPr lang="en-US" dirty="0" err="1" smtClean="0"/>
              <a:t>Dhiraj</a:t>
            </a:r>
            <a:r>
              <a:rPr lang="en-US" dirty="0" smtClean="0"/>
              <a:t> </a:t>
            </a:r>
            <a:r>
              <a:rPr lang="en-US" dirty="0" err="1" smtClean="0"/>
              <a:t>Ambure</a:t>
            </a:r>
            <a:r>
              <a:rPr lang="en-US" dirty="0" smtClean="0"/>
              <a:t> (April 2020 batch)</a:t>
            </a:r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66704" y="6492875"/>
            <a:ext cx="6525296" cy="365125"/>
          </a:xfrm>
        </p:spPr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z="1400" smtClean="0"/>
              <a:pPr/>
              <a:t>1</a:t>
            </a:fld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" y="4275786"/>
            <a:ext cx="5652730" cy="2618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07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EDA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968" y="2555412"/>
            <a:ext cx="4940844" cy="376532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8186" y="1146220"/>
            <a:ext cx="56534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Ingredients correlating with ‘Quality’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Alcohol (+</a:t>
            </a:r>
            <a:r>
              <a:rPr lang="en-IN" dirty="0" err="1" smtClean="0"/>
              <a:t>ve</a:t>
            </a:r>
            <a:r>
              <a:rPr lang="en-IN" dirty="0" smtClean="0"/>
              <a:t> Correlation)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Density (-</a:t>
            </a:r>
            <a:r>
              <a:rPr lang="en-IN" dirty="0" err="1" smtClean="0"/>
              <a:t>ve</a:t>
            </a:r>
            <a:r>
              <a:rPr lang="en-IN" dirty="0" smtClean="0"/>
              <a:t> Correlation)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Chlorides (-</a:t>
            </a:r>
            <a:r>
              <a:rPr lang="en-IN" dirty="0" err="1" smtClean="0"/>
              <a:t>ve</a:t>
            </a:r>
            <a:r>
              <a:rPr lang="en-IN" dirty="0" smtClean="0"/>
              <a:t> Correlation)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Volatile Acidity (-</a:t>
            </a:r>
            <a:r>
              <a:rPr lang="en-IN" dirty="0" err="1" smtClean="0"/>
              <a:t>ve</a:t>
            </a:r>
            <a:r>
              <a:rPr lang="en-IN" dirty="0" smtClean="0"/>
              <a:t> Correlation)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565" y="876316"/>
            <a:ext cx="2914650" cy="152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86" y="2793829"/>
            <a:ext cx="488632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18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EDA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308" y="1481433"/>
            <a:ext cx="4713668" cy="28845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8186" y="885475"/>
            <a:ext cx="4481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Quality v/s Alcohol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Higher alcohol %, Better Quality</a:t>
            </a:r>
          </a:p>
          <a:p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6413679" y="911231"/>
            <a:ext cx="455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Quality v/s Density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Lower density, better quality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0275" y="1585543"/>
            <a:ext cx="4962525" cy="278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16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EDA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051" y="3497934"/>
            <a:ext cx="4876800" cy="28376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881" y="3606084"/>
            <a:ext cx="4762500" cy="26913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825" y="896936"/>
            <a:ext cx="4752975" cy="260099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8186" y="1432745"/>
            <a:ext cx="55078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Quality v/s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Citric Acid – On higher side for High quality wines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Sulphates – On lower side for High quality wines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Chlorides – Salt in the wine is on lower side for High quality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316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EDA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18186" y="991673"/>
            <a:ext cx="10354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We will check behaviour of various ingredients v/s Alcohol Body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894" y="1385357"/>
            <a:ext cx="1933575" cy="752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60" y="2203832"/>
            <a:ext cx="4514850" cy="41338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1900" y="2580069"/>
            <a:ext cx="4829175" cy="33813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735651" y="1493949"/>
            <a:ext cx="44768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Alcohol Body v/s Density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Density decreases with increase in Alcohol %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468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EDA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86" y="2194489"/>
            <a:ext cx="4430332" cy="24212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0642" y="1105808"/>
            <a:ext cx="3734872" cy="23825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2882" y="3821475"/>
            <a:ext cx="5883588" cy="24731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8186" y="927279"/>
            <a:ext cx="48424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Alcohol Body v/s Quality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In High quality wines, alcohol % is more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Medium Alcohol % doesn’t seem to be increasing the quality (Multiple types of wines?)</a:t>
            </a:r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854296" y="5058058"/>
            <a:ext cx="3818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Higher % Alcohol body wines have lower Chloride (Salt levels)</a:t>
            </a:r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9478851" y="927279"/>
            <a:ext cx="24469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Wines with low alcohol % have higher residual sugar, quality is medium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High alcohol % wines have low residual sugar and quality is high</a:t>
            </a:r>
            <a:endParaRPr lang="en-IN" dirty="0"/>
          </a:p>
        </p:txBody>
      </p:sp>
      <p:sp>
        <p:nvSpPr>
          <p:cNvPr id="11" name="Down Arrow 10"/>
          <p:cNvSpPr/>
          <p:nvPr/>
        </p:nvSpPr>
        <p:spPr>
          <a:xfrm>
            <a:off x="618186" y="1416676"/>
            <a:ext cx="236110" cy="5280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ight Arrow 12"/>
          <p:cNvSpPr/>
          <p:nvPr/>
        </p:nvSpPr>
        <p:spPr>
          <a:xfrm>
            <a:off x="3438659" y="5834130"/>
            <a:ext cx="798490" cy="2060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Left Arrow 13"/>
          <p:cNvSpPr/>
          <p:nvPr/>
        </p:nvSpPr>
        <p:spPr>
          <a:xfrm>
            <a:off x="9900458" y="3235603"/>
            <a:ext cx="557187" cy="25279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012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EDA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18186" y="772732"/>
            <a:ext cx="484245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Count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Bone Dry (&lt; 1g/L) – 72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Dry (1-10 g/L) – 4345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Off-Dry (10-35 g/L) - 841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Wine Sweetness v/s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Density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 smtClean="0"/>
              <a:t>With increase in sweetness, Density also increases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7471" y="947627"/>
            <a:ext cx="3940935" cy="29147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546" y="3383811"/>
            <a:ext cx="4874654" cy="290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82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EDA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084707" y="3212031"/>
            <a:ext cx="609441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Acidity (fixed acidity, volatile acidity, citric acid, pH</a:t>
            </a:r>
            <a:r>
              <a:rPr lang="en-IN" dirty="0" smtClean="0"/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 smtClean="0"/>
              <a:t>Low quality wines have high levels of fixed &amp; volatile acidity &amp; low citric acid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 smtClean="0"/>
              <a:t>In high quality wines, fixed &amp; volatile acidity is low and citric acid is more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 smtClean="0"/>
              <a:t>If Fixe acidity increases, then to maintain high quality, residual sugar also increase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 smtClean="0"/>
              <a:t>pH of wine depends on wine type (white/red/sparkling, etc. This type of data is missing in dataset)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307" y="772732"/>
            <a:ext cx="4963576" cy="227330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51375" y="96309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Sweetness v/s Free </a:t>
            </a:r>
            <a:r>
              <a:rPr lang="en-IN" dirty="0"/>
              <a:t>&amp; Total SO2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/>
              <a:t>With increase in sweetness, Total &amp; Free SO2 also increases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646" y="2464539"/>
            <a:ext cx="5657850" cy="3657600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5254580" y="1751527"/>
            <a:ext cx="830127" cy="2446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Left Arrow 10"/>
          <p:cNvSpPr/>
          <p:nvPr/>
        </p:nvSpPr>
        <p:spPr>
          <a:xfrm>
            <a:off x="6220496" y="5409127"/>
            <a:ext cx="674811" cy="29621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654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EDA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857" y="772732"/>
            <a:ext cx="5337943" cy="48575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8186" y="1004552"/>
            <a:ext cx="43273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Sweetness v/s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fixed </a:t>
            </a:r>
            <a:r>
              <a:rPr lang="en-IN" dirty="0" smtClean="0"/>
              <a:t>acidity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volatile </a:t>
            </a:r>
            <a:r>
              <a:rPr lang="en-IN" dirty="0" smtClean="0"/>
              <a:t>acidity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Chlorides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Density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pH</a:t>
            </a:r>
            <a:endParaRPr lang="en-IN" dirty="0"/>
          </a:p>
        </p:txBody>
      </p:sp>
      <p:sp>
        <p:nvSpPr>
          <p:cNvPr id="9" name="TextBox 8"/>
          <p:cNvSpPr txBox="1"/>
          <p:nvPr/>
        </p:nvSpPr>
        <p:spPr>
          <a:xfrm>
            <a:off x="618186" y="3201496"/>
            <a:ext cx="39731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Upon further analysis, we can see that correlation between most of the ingredients ‘V-Shaped’, which indicates there are at least 2 types of wines (Red/White/Sparkling)</a:t>
            </a:r>
            <a:r>
              <a:rPr lang="en-IN" dirty="0"/>
              <a:t> </a:t>
            </a:r>
            <a:r>
              <a:rPr lang="en-IN" dirty="0" smtClean="0"/>
              <a:t>in given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As each type of wine will have different levels of ingredients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0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EDA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224" y="772732"/>
            <a:ext cx="5069260" cy="36962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610" y="2364303"/>
            <a:ext cx="5254582" cy="39243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88642" y="888642"/>
            <a:ext cx="5254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Plotting hue= Alcohol Body against quality</a:t>
            </a:r>
            <a:r>
              <a:rPr lang="en-IN" dirty="0"/>
              <a:t>, density, chlorides, residual sugar and total </a:t>
            </a:r>
            <a:r>
              <a:rPr lang="en-IN" dirty="0" err="1"/>
              <a:t>sulfur</a:t>
            </a:r>
            <a:r>
              <a:rPr lang="en-IN" dirty="0"/>
              <a:t> </a:t>
            </a:r>
            <a:r>
              <a:rPr lang="en-IN" dirty="0" smtClean="0"/>
              <a:t>dioxide </a:t>
            </a:r>
            <a:endParaRPr lang="en-IN" dirty="0"/>
          </a:p>
        </p:txBody>
      </p:sp>
      <p:sp>
        <p:nvSpPr>
          <p:cNvPr id="9" name="Right Arrow 8"/>
          <p:cNvSpPr/>
          <p:nvPr/>
        </p:nvSpPr>
        <p:spPr>
          <a:xfrm>
            <a:off x="4919729" y="1554291"/>
            <a:ext cx="875764" cy="193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6040192" y="4818045"/>
            <a:ext cx="5254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Hue = Alcohol Body against </a:t>
            </a:r>
            <a:r>
              <a:rPr lang="en-IN" dirty="0"/>
              <a:t>fixed acidity, volatile acidity, chlorides, density and total pH </a:t>
            </a:r>
          </a:p>
        </p:txBody>
      </p:sp>
      <p:sp>
        <p:nvSpPr>
          <p:cNvPr id="11" name="Left Arrow 10"/>
          <p:cNvSpPr/>
          <p:nvPr/>
        </p:nvSpPr>
        <p:spPr>
          <a:xfrm>
            <a:off x="6439437" y="5628068"/>
            <a:ext cx="1094704" cy="23181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011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EDA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989" y="925304"/>
            <a:ext cx="5214811" cy="484944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8186" y="1030310"/>
            <a:ext cx="4675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Hue = quality</a:t>
            </a:r>
            <a:r>
              <a:rPr lang="en-IN" dirty="0"/>
              <a:t>, against alcohol, density, chlorides and volatile acidity</a:t>
            </a:r>
          </a:p>
        </p:txBody>
      </p:sp>
      <p:sp>
        <p:nvSpPr>
          <p:cNvPr id="8" name="Right Arrow 7"/>
          <p:cNvSpPr/>
          <p:nvPr/>
        </p:nvSpPr>
        <p:spPr>
          <a:xfrm>
            <a:off x="3155323" y="1432015"/>
            <a:ext cx="875764" cy="193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618186" y="2492216"/>
            <a:ext cx="4224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These all graphs confirm our theory of multiple wine types in given dataset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734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z="1400" smtClean="0"/>
              <a:pPr/>
              <a:t>2</a:t>
            </a:fld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940158" y="270456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/>
              <a:t>Agenda</a:t>
            </a:r>
            <a:endParaRPr lang="en-US" sz="2400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18186" y="991673"/>
            <a:ext cx="43916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Problem Statement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Understanding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 Profiling: Pre-Processing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 Profiling: Post-Processing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Conclusions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7581" y="6459784"/>
            <a:ext cx="7543800" cy="365125"/>
          </a:xfrm>
        </p:spPr>
        <p:txBody>
          <a:bodyPr/>
          <a:lstStyle/>
          <a:p>
            <a:r>
              <a:rPr lang="en-US" sz="1400" dirty="0"/>
              <a:t>EDA - Wine Quality Data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521" y="787588"/>
            <a:ext cx="5499279" cy="548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88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Conclusion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18186" y="1120462"/>
            <a:ext cx="103546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Types of Wines are missing in current dataset, Red, White, Sparkling etc.</a:t>
            </a: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en-IN" dirty="0"/>
              <a:t>As the level of ingredients differ in these wine </a:t>
            </a:r>
            <a:r>
              <a:rPr lang="en-IN" dirty="0" smtClean="0"/>
              <a:t>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Wine colour depends on acids in wine and types of grapes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Types of grapes if given, would be added advantage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4096" y="2562896"/>
            <a:ext cx="102387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From the analysis of data in given dataset, we can say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Best Wine has (in most cases)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/>
              <a:t>Higher Alcohol - 12-15%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/>
              <a:t>Lower Density – 0.99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/>
              <a:t>Acidity Level – (3.2-3.4 pH) – Increase in acidity is negated with increase in residual sugar to maintain the quality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/>
              <a:t>Lower salt levels – (approx. 0.05)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 smtClean="0"/>
              <a:t>Rest of the ingredients show ‘V-shaped’ correlation indicating multiple wine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1" dirty="0" smtClean="0"/>
              <a:t>Can </a:t>
            </a:r>
            <a:r>
              <a:rPr lang="en-IN" b="1" i="1" dirty="0" smtClean="0"/>
              <a:t>not clearly arrive to the conclusion on levels of these ingredients to get best wine</a:t>
            </a:r>
          </a:p>
        </p:txBody>
      </p:sp>
    </p:spTree>
    <p:extLst>
      <p:ext uri="{BB962C8B-B14F-4D97-AF65-F5344CB8AC3E}">
        <p14:creationId xmlns:p14="http://schemas.microsoft.com/office/powerpoint/2010/main" val="2570638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	Thank You!!!!!!!!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185" y="914467"/>
            <a:ext cx="4617044" cy="486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25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z="1400" smtClean="0"/>
              <a:pPr/>
              <a:t>3</a:t>
            </a:fld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940158" y="270456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Problem Statement</a:t>
            </a:r>
            <a:endParaRPr lang="en-US" sz="2400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21217" y="1004553"/>
            <a:ext cx="102515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It </a:t>
            </a:r>
            <a:r>
              <a:rPr lang="en-US" dirty="0"/>
              <a:t>is very difficult to assess the quality of </a:t>
            </a:r>
            <a:r>
              <a:rPr lang="en-US" b="1" dirty="0"/>
              <a:t>wine</a:t>
            </a:r>
            <a:r>
              <a:rPr lang="en-US" dirty="0"/>
              <a:t> just by reading the label. Quality is assessed best by tasting. But as we have dataset which contains different ingredient of </a:t>
            </a:r>
            <a:r>
              <a:rPr lang="en-US" b="1" dirty="0"/>
              <a:t>wine</a:t>
            </a:r>
            <a:r>
              <a:rPr lang="en-US" dirty="0"/>
              <a:t> and also we have </a:t>
            </a:r>
            <a:r>
              <a:rPr lang="en-US" b="1" dirty="0"/>
              <a:t>Quality of Wine</a:t>
            </a:r>
            <a:r>
              <a:rPr lang="en-US" dirty="0"/>
              <a:t> column. So based on that we will try to find out what should be level of various ingredients to get the </a:t>
            </a:r>
            <a:r>
              <a:rPr lang="en-US" b="1" dirty="0"/>
              <a:t>best quality of wine</a:t>
            </a:r>
            <a:r>
              <a:rPr lang="en-US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/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Based on </a:t>
            </a:r>
            <a:r>
              <a:rPr lang="en-US" dirty="0" smtClean="0"/>
              <a:t>our </a:t>
            </a:r>
            <a:r>
              <a:rPr lang="en-US" dirty="0"/>
              <a:t>analysis of the given data, we hope to come to a conclusion on levels of various ingredients to use in order to produce the best quality of </a:t>
            </a:r>
            <a:r>
              <a:rPr lang="en-US" dirty="0" smtClean="0"/>
              <a:t>wine</a:t>
            </a:r>
            <a:endParaRPr lang="en-IN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7581" y="6459784"/>
            <a:ext cx="7543800" cy="365125"/>
          </a:xfrm>
        </p:spPr>
        <p:txBody>
          <a:bodyPr/>
          <a:lstStyle/>
          <a:p>
            <a:r>
              <a:rPr lang="en-US" sz="1400" dirty="0"/>
              <a:t>EDA - Wine Quality Data</a:t>
            </a:r>
          </a:p>
        </p:txBody>
      </p:sp>
    </p:spTree>
    <p:extLst>
      <p:ext uri="{BB962C8B-B14F-4D97-AF65-F5344CB8AC3E}">
        <p14:creationId xmlns:p14="http://schemas.microsoft.com/office/powerpoint/2010/main" val="2532844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940158" y="270456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Understanding </a:t>
            </a:r>
            <a:r>
              <a:rPr lang="en-US" sz="2400" dirty="0" smtClean="0"/>
              <a:t>Dataset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18186" y="857796"/>
            <a:ext cx="103546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There are total 6497 records (Rows) in 12 separate columns in original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Out of 12, 11 columns indicate 11 different ingredients of Wine &amp; 1 column indicates the quality of the wine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Out of 12, 1 Column is Integer and others are of float </a:t>
            </a:r>
            <a:r>
              <a:rPr lang="en-IN" dirty="0" err="1" smtClean="0"/>
              <a:t>datatype</a:t>
            </a:r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There seems to be no missing value in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There is no categorical column in given dataset</a:t>
            </a:r>
            <a:endParaRPr lang="en-IN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94" y="2612122"/>
            <a:ext cx="8268237" cy="369310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8989" y="2612122"/>
            <a:ext cx="3532757" cy="286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993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40158" y="270456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Understanding </a:t>
            </a:r>
            <a:r>
              <a:rPr lang="en-US" sz="2400" dirty="0" smtClean="0"/>
              <a:t>Dataset</a:t>
            </a:r>
            <a:endParaRPr lang="en-US" sz="2400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974" y="2868146"/>
            <a:ext cx="9616312" cy="26501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5277" y="2906778"/>
            <a:ext cx="828675" cy="26630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21216" y="1004552"/>
            <a:ext cx="103674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fixed </a:t>
            </a:r>
            <a:r>
              <a:rPr lang="en-US" dirty="0"/>
              <a:t>acidity, volatile acidity, residual sugar &amp; chlorides*** data is positively (Right) skewed as it's mean value lies to the right of median(50%)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citric </a:t>
            </a:r>
            <a:r>
              <a:rPr lang="en-US" dirty="0"/>
              <a:t>acid, free sulfur dioxide, total </a:t>
            </a:r>
            <a:r>
              <a:rPr lang="en-US" dirty="0" err="1"/>
              <a:t>sulfar</a:t>
            </a:r>
            <a:r>
              <a:rPr lang="en-US" dirty="0"/>
              <a:t> dioxide, density, pH &amp; alcohol data seems to be normally distributed because mean value is close to the median(50%)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By </a:t>
            </a:r>
            <a:r>
              <a:rPr lang="en-US" dirty="0"/>
              <a:t>comparing 75% value &amp; max value, we can see that most of the columns have outliers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282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Pandas Profiling </a:t>
            </a:r>
            <a:r>
              <a:rPr lang="en-US" sz="2400" dirty="0"/>
              <a:t>B</a:t>
            </a:r>
            <a:r>
              <a:rPr lang="en-US" sz="2400" dirty="0" smtClean="0"/>
              <a:t>efore Data Processing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68" y="3234449"/>
            <a:ext cx="5362575" cy="21907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8186" y="865065"/>
            <a:ext cx="47909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Profiling</a:t>
            </a:r>
            <a:r>
              <a:rPr lang="en-IN" dirty="0" smtClean="0"/>
              <a:t> the data before we process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There are 1179 duplicate records in given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Citric Acid has 151 zeroes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Check data distribution for each column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86" y="2402658"/>
            <a:ext cx="2838450" cy="7715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5494" y="798746"/>
            <a:ext cx="5497290" cy="493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6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 Data Processing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18186" y="1056068"/>
            <a:ext cx="103546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Delete Duplicates and reset indexes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Converting total </a:t>
            </a:r>
            <a:r>
              <a:rPr lang="en-IN" dirty="0" err="1" smtClean="0"/>
              <a:t>sulfar</a:t>
            </a:r>
            <a:r>
              <a:rPr lang="en-IN" dirty="0"/>
              <a:t> dioxide &amp; free </a:t>
            </a:r>
            <a:r>
              <a:rPr lang="en-IN" dirty="0" err="1"/>
              <a:t>sulfur</a:t>
            </a:r>
            <a:r>
              <a:rPr lang="en-IN" dirty="0"/>
              <a:t> </a:t>
            </a:r>
            <a:r>
              <a:rPr lang="en-IN" dirty="0" smtClean="0"/>
              <a:t>dioxide to Integer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Changing volatile </a:t>
            </a:r>
            <a:r>
              <a:rPr lang="en-IN" dirty="0"/>
              <a:t>acidity, </a:t>
            </a:r>
            <a:r>
              <a:rPr lang="en-IN" dirty="0" smtClean="0"/>
              <a:t>chlorides &amp; alcohol to 2 decimal points &amp; density to 4 decimal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Delete Outliers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Calculate Z-Score for data in each column and store it in separate column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Take indexes from each Z-Score column where Z-Score </a:t>
            </a:r>
            <a:r>
              <a:rPr lang="en-IN" b="1" i="1" dirty="0" smtClean="0"/>
              <a:t>&gt;= 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Create a set of all Indexes and drop </a:t>
            </a:r>
            <a:r>
              <a:rPr lang="en-IN" dirty="0"/>
              <a:t>all </a:t>
            </a:r>
            <a:r>
              <a:rPr lang="en-IN" dirty="0" smtClean="0"/>
              <a:t>Z-Score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smtClean="0"/>
              <a:t>Delete the outliers using indexes – Total </a:t>
            </a:r>
            <a:r>
              <a:rPr lang="en-IN" b="1" i="1" dirty="0" smtClean="0"/>
              <a:t>69</a:t>
            </a:r>
            <a:r>
              <a:rPr lang="en-IN" dirty="0" smtClean="0"/>
              <a:t> records deleted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42" y="3606085"/>
            <a:ext cx="4714875" cy="8477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42" y="4553310"/>
            <a:ext cx="8229600" cy="5905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42" y="5268276"/>
            <a:ext cx="790575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53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Data Processing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18186" y="965915"/>
            <a:ext cx="5331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Basic Wine Characteristics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Sweetness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IN" dirty="0"/>
              <a:t>Bone Dry: &lt; 1 g/L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IN" dirty="0"/>
              <a:t>Dry: 1-10 g/L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IN" dirty="0"/>
              <a:t>Off-Dry: 10-35 g/L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IN" dirty="0"/>
              <a:t>Sweet: 35-120 g/L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IN" dirty="0"/>
              <a:t>Very Sweet: 120-220 </a:t>
            </a:r>
            <a:r>
              <a:rPr lang="en-IN" dirty="0" smtClean="0"/>
              <a:t>g/L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Acidity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US" dirty="0"/>
              <a:t>pH is the measure of acidity in wine on </a:t>
            </a:r>
            <a:endParaRPr lang="en-US" dirty="0" smtClean="0"/>
          </a:p>
          <a:p>
            <a:pPr lvl="1"/>
            <a:r>
              <a:rPr lang="en-US" dirty="0" smtClean="0"/>
              <a:t>a </a:t>
            </a:r>
            <a:r>
              <a:rPr lang="en-US" dirty="0"/>
              <a:t>logarithmic scale (</a:t>
            </a:r>
            <a:r>
              <a:rPr lang="en-US" dirty="0" err="1"/>
              <a:t>Mostlt</a:t>
            </a:r>
            <a:r>
              <a:rPr lang="en-US" dirty="0"/>
              <a:t> between 2.5 and 4.5)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US" dirty="0"/>
              <a:t>pH and acidity have a negative </a:t>
            </a:r>
            <a:r>
              <a:rPr lang="en-US" dirty="0" smtClean="0"/>
              <a:t>correlation</a:t>
            </a:r>
            <a:endParaRPr lang="en-IN" dirty="0" smtClean="0"/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Tannin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US" dirty="0"/>
              <a:t>More the Tannins, Dryer the Wine</a:t>
            </a:r>
            <a:endParaRPr lang="en-IN" dirty="0" smtClean="0"/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Body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US" dirty="0"/>
              <a:t>Light-Bodied: 8-10% Alcohol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US" dirty="0"/>
              <a:t>Medium-Bodied: 10-12% Alcohol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US" dirty="0"/>
              <a:t>Full-Bodied: 12-15% </a:t>
            </a:r>
            <a:r>
              <a:rPr lang="en-US" dirty="0" smtClean="0"/>
              <a:t>Alcohol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790" y="812820"/>
            <a:ext cx="7675741" cy="11144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1790" y="2059768"/>
            <a:ext cx="7743825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0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EDA - Wine Quality Data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18186" y="746976"/>
            <a:ext cx="10354614" cy="25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8186" y="285311"/>
            <a:ext cx="7946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Pandas Profiling: Post-Processing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368" y="2176068"/>
            <a:ext cx="5191125" cy="21145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026" y="1012735"/>
            <a:ext cx="3752850" cy="136207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18186" y="1012735"/>
            <a:ext cx="54794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After deleting duplicate records and Outliers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Also created 2 categorical columns ‘Sweetness’ &amp; ‘Body’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0607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463</TotalTime>
  <Words>1084</Words>
  <Application>Microsoft Office PowerPoint</Application>
  <PresentationFormat>Widescreen</PresentationFormat>
  <Paragraphs>180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Retrospect</vt:lpstr>
      <vt:lpstr>EDA on Wine quality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EDA on Wine quality dataset</dc:title>
  <dc:creator>PDA</dc:creator>
  <cp:lastModifiedBy>PDA</cp:lastModifiedBy>
  <cp:revision>48</cp:revision>
  <dcterms:created xsi:type="dcterms:W3CDTF">2020-07-27T07:44:42Z</dcterms:created>
  <dcterms:modified xsi:type="dcterms:W3CDTF">2020-07-29T03:50:03Z</dcterms:modified>
</cp:coreProperties>
</file>

<file path=docProps/thumbnail.jpeg>
</file>